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0"/>
  </p:notes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7" r:id="rId9"/>
    <p:sldId id="276" r:id="rId10"/>
    <p:sldId id="269" r:id="rId11"/>
    <p:sldId id="270" r:id="rId12"/>
    <p:sldId id="271" r:id="rId13"/>
    <p:sldId id="277" r:id="rId14"/>
    <p:sldId id="272" r:id="rId15"/>
    <p:sldId id="273" r:id="rId16"/>
    <p:sldId id="274" r:id="rId17"/>
    <p:sldId id="275" r:id="rId18"/>
    <p:sldId id="278" r:id="rId19"/>
  </p:sldIdLst>
  <p:sldSz cx="9144000" cy="5143500" type="screen16x9"/>
  <p:notesSz cx="6858000" cy="9144000"/>
  <p:embeddedFontLst>
    <p:embeddedFont>
      <p:font typeface="Dosis" panose="020B0604020202020204" charset="0"/>
      <p:regular r:id="rId21"/>
      <p:bold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Source Sans Pro" panose="020B0604020202020204" charset="0"/>
      <p:regular r:id="rId31"/>
      <p:bold r:id="rId32"/>
      <p:italic r:id="rId33"/>
      <p:boldItalic r:id="rId34"/>
    </p:embeddedFont>
    <p:embeddedFont>
      <p:font typeface="Open Sans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70C0"/>
    <a:srgbClr val="00FF00"/>
    <a:srgbClr val="0067FB"/>
    <a:srgbClr val="381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96514-1AA1-4EE5-A447-7E556EC08B63}">
  <a:tblStyle styleId="{B3896514-1AA1-4EE5-A447-7E556EC08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EE65728-0D21-4A9D-A831-D487195EC5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74"/>
  </p:normalViewPr>
  <p:slideViewPr>
    <p:cSldViewPr snapToGrid="0" snapToObjects="1">
      <p:cViewPr varScale="1">
        <p:scale>
          <a:sx n="144" d="100"/>
          <a:sy n="144" d="100"/>
        </p:scale>
        <p:origin x="4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904072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</a:t>
            </a:r>
            <a:r>
              <a:rPr lang="en-US" baseline="0" dirty="0" smtClean="0"/>
              <a:t> gain understanding  of the bands in the Global Forest Change data, refer to this link : https://storage.googleapis.com/earthenginepartners-hansen/GFC-2020-v1.8/download.html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66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160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660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097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f25d1e84d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f25d1e84d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It's free for non-commercial use!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679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847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086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010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/>
            <a:r>
              <a:rPr lang="en-US" dirty="0" smtClean="0"/>
              <a:t>The forest loss and gain bands are binary, so they are barely visible.</a:t>
            </a:r>
            <a:r>
              <a:rPr lang="en-US" baseline="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117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/>
            <a:r>
              <a:rPr lang="en-US" dirty="0" smtClean="0"/>
              <a:t>The forest loss and gain bands are binary, so they are barely visible</a:t>
            </a:r>
            <a:r>
              <a:rPr lang="en-US" baseline="0" dirty="0" smtClean="0"/>
              <a:t> in the first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335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19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/>
            <a:r>
              <a:rPr lang="en-US" dirty="0" smtClean="0"/>
              <a:t>The forest loss and gain bands are binary, so they are barely visible.</a:t>
            </a:r>
            <a:r>
              <a:rPr lang="en-US" baseline="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83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531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-150" y="0"/>
            <a:ext cx="9144000" cy="42420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11202" y="999242"/>
            <a:ext cx="4747298" cy="2046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 b="1" i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/>
          <p:nvPr/>
        </p:nvSpPr>
        <p:spPr>
          <a:xfrm rot="10800000">
            <a:off x="-150" y="4297253"/>
            <a:ext cx="9144000" cy="13602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933B8C-2F1C-D04E-B641-6A8BF00E930D}"/>
              </a:ext>
            </a:extLst>
          </p:cNvPr>
          <p:cNvSpPr/>
          <p:nvPr userDrawn="1"/>
        </p:nvSpPr>
        <p:spPr>
          <a:xfrm>
            <a:off x="-150" y="4433276"/>
            <a:ext cx="9144150" cy="710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6B3ECBF-F1FF-CC47-9DE4-69F286CF01D0}"/>
              </a:ext>
            </a:extLst>
          </p:cNvPr>
          <p:cNvGrpSpPr/>
          <p:nvPr userDrawn="1"/>
        </p:nvGrpSpPr>
        <p:grpSpPr>
          <a:xfrm>
            <a:off x="211201" y="4479477"/>
            <a:ext cx="8721598" cy="655058"/>
            <a:chOff x="139477" y="940659"/>
            <a:chExt cx="8721598" cy="65505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940FF7-D7C7-0C4D-8586-97815794E057}"/>
                </a:ext>
              </a:extLst>
            </p:cNvPr>
            <p:cNvSpPr/>
            <p:nvPr userDrawn="1"/>
          </p:nvSpPr>
          <p:spPr>
            <a:xfrm>
              <a:off x="2318618" y="940659"/>
              <a:ext cx="4153900" cy="6550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8F35F5E-E7A7-FF41-984F-96FC3350EA4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946507" y="995832"/>
              <a:ext cx="914568" cy="5179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6FF459D-9FB8-B849-BC43-3EB47673273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035731" y="983674"/>
              <a:ext cx="910521" cy="5625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D21C73E-DA0C-2049-A6D2-A1D37799A6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39477" y="1036282"/>
              <a:ext cx="663669" cy="509892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FB7DFEF-EC55-D44A-A8C7-A3C4029FF18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496" y="965"/>
            <a:ext cx="9144000" cy="44228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preserve="1" userDrawn="1">
  <p:cSld name="1_Title + 2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587076" y="658806"/>
            <a:ext cx="7741630" cy="619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i="0">
                <a:solidFill>
                  <a:srgbClr val="0070C0"/>
                </a:solidFill>
                <a:latin typeface="Trebuchet MS" panose="020B070302020209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 b="0" i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17DD76-42B8-E447-8A32-40A4781B54C8}"/>
              </a:ext>
            </a:extLst>
          </p:cNvPr>
          <p:cNvSpPr/>
          <p:nvPr userDrawn="1"/>
        </p:nvSpPr>
        <p:spPr>
          <a:xfrm>
            <a:off x="0" y="4627739"/>
            <a:ext cx="9129000" cy="525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25E8BA-2E5F-BE42-BD4A-37678EAA6D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52374" y="4642610"/>
            <a:ext cx="889860" cy="5039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E25565F-A8BE-2343-AD97-2B3305944A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601" y="4709047"/>
            <a:ext cx="678929" cy="4194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0B30A0-8A1C-7444-89ED-65B2F9D704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39140" y="71300"/>
            <a:ext cx="889860" cy="4314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6E10C30-5B0C-0E4E-B994-1E46BC16BCB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7739" y="4730474"/>
            <a:ext cx="494864" cy="380200"/>
          </a:xfrm>
          <a:prstGeom prst="rect">
            <a:avLst/>
          </a:prstGeom>
        </p:spPr>
      </p:pic>
      <p:sp>
        <p:nvSpPr>
          <p:cNvPr id="17" name="Google Shape;10;p2">
            <a:extLst>
              <a:ext uri="{FF2B5EF4-FFF2-40B4-BE49-F238E27FC236}">
                <a16:creationId xmlns:a16="http://schemas.microsoft.com/office/drawing/2014/main" id="{ACD6BCAD-4895-5845-9257-0BB6CBDA034B}"/>
              </a:ext>
            </a:extLst>
          </p:cNvPr>
          <p:cNvSpPr/>
          <p:nvPr userDrawn="1"/>
        </p:nvSpPr>
        <p:spPr>
          <a:xfrm rot="10800000">
            <a:off x="0" y="4576832"/>
            <a:ext cx="9144000" cy="7359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02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366680" y="2714300"/>
            <a:ext cx="3915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cxnSp>
        <p:nvCxnSpPr>
          <p:cNvPr id="155" name="Google Shape;155;p21"/>
          <p:cNvCxnSpPr/>
          <p:nvPr/>
        </p:nvCxnSpPr>
        <p:spPr>
          <a:xfrm>
            <a:off x="0" y="4295271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6D6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6" name="Google Shape;156;p21"/>
          <p:cNvSpPr/>
          <p:nvPr/>
        </p:nvSpPr>
        <p:spPr>
          <a:xfrm>
            <a:off x="7735273" y="4270335"/>
            <a:ext cx="206400" cy="27300"/>
          </a:xfrm>
          <a:prstGeom prst="rect">
            <a:avLst/>
          </a:prstGeom>
          <a:solidFill>
            <a:srgbClr val="3369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/>
          <p:nvPr/>
        </p:nvSpPr>
        <p:spPr>
          <a:xfrm>
            <a:off x="8351309" y="4270335"/>
            <a:ext cx="205200" cy="27300"/>
          </a:xfrm>
          <a:prstGeom prst="rect">
            <a:avLst/>
          </a:prstGeom>
          <a:solidFill>
            <a:srgbClr val="D50F2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1"/>
          <p:cNvSpPr/>
          <p:nvPr/>
        </p:nvSpPr>
        <p:spPr>
          <a:xfrm>
            <a:off x="8556341" y="4270335"/>
            <a:ext cx="206400" cy="27300"/>
          </a:xfrm>
          <a:prstGeom prst="rect">
            <a:avLst/>
          </a:prstGeom>
          <a:solidFill>
            <a:srgbClr val="C9CD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1"/>
          <p:cNvSpPr/>
          <p:nvPr/>
        </p:nvSpPr>
        <p:spPr>
          <a:xfrm>
            <a:off x="7941396" y="4270335"/>
            <a:ext cx="206400" cy="27300"/>
          </a:xfrm>
          <a:prstGeom prst="rect">
            <a:avLst/>
          </a:prstGeom>
          <a:solidFill>
            <a:srgbClr val="EEB21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8147519" y="4270335"/>
            <a:ext cx="204900" cy="27300"/>
          </a:xfrm>
          <a:prstGeom prst="rect">
            <a:avLst/>
          </a:prstGeom>
          <a:solidFill>
            <a:srgbClr val="00992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1726" y="1192573"/>
            <a:ext cx="3502274" cy="73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549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▹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▸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⬩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⬞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9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amponsah@ug.edu.gh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21.png"/><Relationship Id="rId4" Type="http://schemas.microsoft.com/office/2007/relationships/hdphoto" Target="../media/hdphoto7.wdp"/><Relationship Id="rId9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0.wdp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earthengine.google.com/19f59c93151905394be7a99e6adbf96b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gif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earth-engine/datasets/catalog/UMD_hansen_global_forest_change_2015_v1_3" TargetMode="External"/><Relationship Id="rId2" Type="http://schemas.openxmlformats.org/officeDocument/2006/relationships/hyperlink" Target="http://www.sciencemag.org/content/342/6160/85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0607" y="244698"/>
            <a:ext cx="9205915" cy="3905298"/>
          </a:xfrm>
        </p:spPr>
        <p:txBody>
          <a:bodyPr/>
          <a:lstStyle/>
          <a:p>
            <a:r>
              <a:rPr lang="en" sz="5400" dirty="0" smtClean="0"/>
              <a:t/>
            </a:r>
            <a:br>
              <a:rPr lang="en" sz="5400" dirty="0" smtClean="0"/>
            </a:br>
            <a:r>
              <a:rPr lang="en" sz="5400" dirty="0"/>
              <a:t/>
            </a:r>
            <a:br>
              <a:rPr lang="en" sz="5400" dirty="0"/>
            </a:br>
            <a:r>
              <a:rPr lang="en" sz="5400" dirty="0" smtClean="0"/>
              <a:t/>
            </a:r>
            <a:br>
              <a:rPr lang="en" sz="5400" dirty="0" smtClean="0"/>
            </a:br>
            <a:r>
              <a:rPr lang="en" sz="5400" dirty="0"/>
              <a:t/>
            </a:r>
            <a:br>
              <a:rPr lang="en" sz="5400" dirty="0"/>
            </a:br>
            <a:r>
              <a:rPr lang="en" sz="5400" dirty="0" smtClean="0"/>
              <a:t/>
            </a:r>
            <a:br>
              <a:rPr lang="en" sz="5400" dirty="0" smtClean="0"/>
            </a:br>
            <a:r>
              <a:rPr lang="en" sz="5400" dirty="0"/>
              <a:t/>
            </a:r>
            <a:br>
              <a:rPr lang="en" sz="5400" dirty="0"/>
            </a:br>
            <a:r>
              <a:rPr lang="en" sz="5400" dirty="0" smtClean="0"/>
              <a:t/>
            </a:r>
            <a:br>
              <a:rPr lang="en" sz="5400" dirty="0" smtClean="0"/>
            </a:br>
            <a:r>
              <a:rPr lang="en" sz="5400" dirty="0"/>
              <a:t/>
            </a:r>
            <a:br>
              <a:rPr lang="en" sz="5400" dirty="0"/>
            </a:br>
            <a:r>
              <a:rPr lang="en" sz="5400" dirty="0" smtClean="0"/>
              <a:t/>
            </a:r>
            <a:br>
              <a:rPr lang="en" sz="5400" dirty="0" smtClean="0"/>
            </a:br>
            <a:r>
              <a:rPr lang="en" dirty="0" smtClean="0"/>
              <a:t>HANSEN GLOBAL </a:t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>EXPLORING</a:t>
            </a: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>THE GLOBAL FOREST DATA IN</a:t>
            </a:r>
            <a:r>
              <a:rPr lang="e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/>
            </a:r>
            <a:br>
              <a:rPr lang="e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>Google Earth Engine</a:t>
            </a:r>
            <a: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/>
            </a:r>
            <a:b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</a:br>
            <a:r>
              <a:rPr lang="en" sz="3200" dirty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/>
            </a:r>
            <a:br>
              <a:rPr lang="en" sz="3200" dirty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</a:br>
            <a:r>
              <a:rPr lang="en" sz="32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/>
            </a:r>
            <a:br>
              <a:rPr lang="en" sz="32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</a:br>
            <a:r>
              <a:rPr lang="en" dirty="0"/>
              <a:t/>
            </a:r>
            <a:br>
              <a:rPr lang="en" dirty="0"/>
            </a:br>
            <a: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Mary </a:t>
            </a:r>
            <a:r>
              <a:rPr lang="en" sz="1400" b="0" i="1" kern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Amponsah </a:t>
            </a:r>
            <a:r>
              <a:rPr lang="en" sz="1400" b="0" i="1" kern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hlinkClick r:id="rId2"/>
              </a:rPr>
              <a:t>mamponsah@ug.edu.gh</a:t>
            </a:r>
            <a: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/>
            </a:r>
            <a:b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</a:br>
            <a: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Center for Remote Sensing and Geographic Information Services CERSGIS</a:t>
            </a:r>
            <a:endParaRPr lang="en-US" sz="1400" b="0" i="1" kern="1200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37270" y="4558725"/>
            <a:ext cx="1361270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</a:lstStyle>
          <a:p>
            <a:r>
              <a:rPr lang="en-US" dirty="0"/>
              <a:t>Accra, Ghana</a:t>
            </a:r>
          </a:p>
          <a:p>
            <a:r>
              <a:rPr lang="en-US" dirty="0"/>
              <a:t>September, 2021</a:t>
            </a:r>
          </a:p>
        </p:txBody>
      </p:sp>
    </p:spTree>
    <p:extLst>
      <p:ext uri="{BB962C8B-B14F-4D97-AF65-F5344CB8AC3E}">
        <p14:creationId xmlns:p14="http://schemas.microsoft.com/office/powerpoint/2010/main" val="414321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6" y="82215"/>
            <a:ext cx="7741630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MASKING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643944"/>
            <a:ext cx="8796271" cy="3830908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All </a:t>
            </a:r>
            <a:r>
              <a:rPr lang="en-US" dirty="0"/>
              <a:t>of the images shown so far </a:t>
            </a:r>
            <a:r>
              <a:rPr lang="en-US" dirty="0" smtClean="0"/>
              <a:t>have </a:t>
            </a:r>
            <a:r>
              <a:rPr lang="en-US" dirty="0"/>
              <a:t>black </a:t>
            </a:r>
            <a:r>
              <a:rPr lang="en-US" dirty="0" smtClean="0"/>
              <a:t>areas. These areas, such as water bodies have data values of zero.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Mask these areas to </a:t>
            </a:r>
            <a:r>
              <a:rPr lang="en-US" dirty="0"/>
              <a:t>make </a:t>
            </a:r>
            <a:r>
              <a:rPr lang="en-US" dirty="0" smtClean="0"/>
              <a:t>them </a:t>
            </a:r>
            <a:r>
              <a:rPr lang="en-US" dirty="0"/>
              <a:t>areas </a:t>
            </a:r>
            <a:r>
              <a:rPr lang="en-US" dirty="0" smtClean="0"/>
              <a:t>transparent/fade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Instead </a:t>
            </a:r>
            <a:r>
              <a:rPr lang="en-US" dirty="0"/>
              <a:t>of specifying the bands parameter in the </a:t>
            </a:r>
            <a:r>
              <a:rPr lang="en-US" dirty="0" err="1" smtClean="0"/>
              <a:t>Map.addLayer</a:t>
            </a:r>
            <a:r>
              <a:rPr lang="en-US" dirty="0" smtClean="0"/>
              <a:t> () method, create </a:t>
            </a:r>
            <a:r>
              <a:rPr lang="en-US" dirty="0"/>
              <a:t>new images using select</a:t>
            </a:r>
            <a:r>
              <a:rPr lang="en-US" dirty="0" smtClean="0"/>
              <a:t>() and </a:t>
            </a:r>
          </a:p>
          <a:p>
            <a:r>
              <a:rPr lang="en-US" dirty="0" smtClean="0"/>
              <a:t>Use </a:t>
            </a:r>
            <a:r>
              <a:rPr lang="en-US" dirty="0"/>
              <a:t>the palette parameter of </a:t>
            </a:r>
            <a:r>
              <a:rPr lang="en-US" dirty="0" err="1"/>
              <a:t>Map.addLayer</a:t>
            </a:r>
            <a:r>
              <a:rPr lang="en-US" dirty="0"/>
              <a:t>() for single band </a:t>
            </a:r>
            <a:r>
              <a:rPr lang="en-US" dirty="0" smtClean="0"/>
              <a:t>images</a:t>
            </a:r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64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59" y="34761"/>
            <a:ext cx="8390986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MASKING AND VISUALIZING GFC BANDS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837126"/>
            <a:ext cx="8796271" cy="3637725"/>
          </a:xfrm>
        </p:spPr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30" y="716577"/>
            <a:ext cx="3644601" cy="31928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553" y="797987"/>
            <a:ext cx="2489144" cy="20143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827" y="797987"/>
            <a:ext cx="2531164" cy="20104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019" y="3106508"/>
            <a:ext cx="2623616" cy="14557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48043" y="2762398"/>
            <a:ext cx="9012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Tree cover</a:t>
            </a:r>
            <a:endParaRPr 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7825409" y="3794630"/>
            <a:ext cx="9344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Forest Gain</a:t>
            </a:r>
            <a:endParaRPr 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7443536" y="2792015"/>
            <a:ext cx="9053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Forest loss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61941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9513"/>
            <a:ext cx="8168939" cy="51515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Canopy Percentage</a:t>
            </a:r>
            <a:r>
              <a:rPr lang="en-US" sz="3200" dirty="0">
                <a:latin typeface="Open Sans"/>
                <a:ea typeface="Open Sans"/>
                <a:cs typeface="Open Sans"/>
              </a:rPr>
              <a:t>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Cover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640200"/>
            <a:ext cx="8796271" cy="219701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 smtClean="0"/>
              <a:t>Apply a canopy cover greater than 60%  to the </a:t>
            </a:r>
            <a:r>
              <a:rPr lang="en-US" dirty="0"/>
              <a:t>SCAFS Project area of </a:t>
            </a:r>
            <a:r>
              <a:rPr lang="en-US" dirty="0" smtClean="0"/>
              <a:t>interest and visualize this.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77" y="1905756"/>
            <a:ext cx="4692410" cy="7696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493" y="1098811"/>
            <a:ext cx="2917065" cy="347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3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5895"/>
            <a:ext cx="7741630" cy="51515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Calculating Yearly Forest Area Loss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641050"/>
            <a:ext cx="8796271" cy="403697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 smtClean="0"/>
              <a:t>The yearly total forest area loss will be calculated using the grouped </a:t>
            </a:r>
            <a:r>
              <a:rPr lang="en-US" dirty="0" err="1" smtClean="0"/>
              <a:t>reduceRegion</a:t>
            </a:r>
            <a:r>
              <a:rPr lang="en-US" dirty="0" smtClean="0"/>
              <a:t> () Method.</a:t>
            </a:r>
          </a:p>
          <a:p>
            <a:r>
              <a:rPr lang="en-US" dirty="0"/>
              <a:t>To group output of </a:t>
            </a:r>
            <a:r>
              <a:rPr lang="en-US" dirty="0" err="1"/>
              <a:t>reduceRegion</a:t>
            </a:r>
            <a:r>
              <a:rPr lang="en-US" dirty="0"/>
              <a:t>(), </a:t>
            </a:r>
            <a:r>
              <a:rPr lang="en-US" dirty="0" smtClean="0"/>
              <a:t>specify </a:t>
            </a:r>
            <a:r>
              <a:rPr lang="en-US" dirty="0"/>
              <a:t>a grouping band that defines groups by integer pixel values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Add </a:t>
            </a:r>
            <a:r>
              <a:rPr lang="en-US" dirty="0"/>
              <a:t>the </a:t>
            </a:r>
            <a:r>
              <a:rPr lang="en-US" dirty="0" err="1"/>
              <a:t>lossYear</a:t>
            </a:r>
            <a:r>
              <a:rPr lang="en-US" dirty="0"/>
              <a:t> band to the original image. Each pixel in the </a:t>
            </a:r>
            <a:r>
              <a:rPr lang="en-US" dirty="0" err="1"/>
              <a:t>lossYear</a:t>
            </a:r>
            <a:r>
              <a:rPr lang="en-US" dirty="0"/>
              <a:t> band contain values from 0 to 18 indicating the year in which the loss </a:t>
            </a:r>
            <a:r>
              <a:rPr lang="en-US" dirty="0" smtClean="0"/>
              <a:t>occurred</a:t>
            </a:r>
          </a:p>
          <a:p>
            <a:r>
              <a:rPr lang="en-US" dirty="0" smtClean="0"/>
              <a:t>Use </a:t>
            </a:r>
            <a:r>
              <a:rPr lang="en-US" dirty="0"/>
              <a:t>a grouped reducer, specifying the band index of the grouping band (1) so the pixel areas will be summed and grouped according to the value in the </a:t>
            </a:r>
            <a:r>
              <a:rPr lang="en-US" dirty="0" err="1"/>
              <a:t>lossYear</a:t>
            </a:r>
            <a:r>
              <a:rPr lang="en-US" dirty="0"/>
              <a:t> band</a:t>
            </a:r>
            <a:r>
              <a:rPr lang="en-US" dirty="0" smtClean="0"/>
              <a:t>.</a:t>
            </a:r>
          </a:p>
          <a:p>
            <a:r>
              <a:rPr lang="en-US" dirty="0" smtClean="0"/>
              <a:t>Clip to </a:t>
            </a:r>
            <a:r>
              <a:rPr lang="en-US" dirty="0"/>
              <a:t>SCAFS Project area of interest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Print the yearly forest loss area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4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83" y="4129"/>
            <a:ext cx="7741630" cy="619685"/>
          </a:xfrm>
        </p:spPr>
        <p:txBody>
          <a:bodyPr/>
          <a:lstStyle/>
          <a:p>
            <a:r>
              <a:rPr lang="en-GB" dirty="0"/>
              <a:t>Calculating Yearly Forest Area Loss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837126"/>
            <a:ext cx="8796271" cy="3637725"/>
          </a:xfrm>
        </p:spPr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158" y="753398"/>
            <a:ext cx="2936591" cy="335336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74" y="1363189"/>
            <a:ext cx="4602879" cy="21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61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9043" y="103696"/>
            <a:ext cx="9461026" cy="51515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Convert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Year Values from 0-18 to 2000-2018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623704"/>
            <a:ext cx="8796271" cy="1145462"/>
          </a:xfrm>
        </p:spPr>
        <p:txBody>
          <a:bodyPr/>
          <a:lstStyle/>
          <a:p>
            <a:r>
              <a:rPr lang="en-US" dirty="0" smtClean="0"/>
              <a:t>Format </a:t>
            </a:r>
            <a:r>
              <a:rPr lang="en-US" dirty="0"/>
              <a:t>the </a:t>
            </a:r>
            <a:r>
              <a:rPr lang="en-US" dirty="0" smtClean="0"/>
              <a:t>output to </a:t>
            </a:r>
            <a:r>
              <a:rPr lang="en-US" dirty="0"/>
              <a:t>make the result </a:t>
            </a:r>
            <a:r>
              <a:rPr lang="en-US" dirty="0" smtClean="0"/>
              <a:t>a dictionary, </a:t>
            </a:r>
            <a:r>
              <a:rPr lang="en-US" dirty="0"/>
              <a:t>with year as the key and loss area as the value. </a:t>
            </a:r>
            <a:endParaRPr lang="en-US" dirty="0" smtClean="0"/>
          </a:p>
          <a:p>
            <a:r>
              <a:rPr lang="en-US" dirty="0" smtClean="0"/>
              <a:t>Notice that </a:t>
            </a:r>
            <a:r>
              <a:rPr lang="en-US" dirty="0"/>
              <a:t>using the format() </a:t>
            </a:r>
            <a:r>
              <a:rPr lang="en-US" dirty="0" smtClean="0"/>
              <a:t>method converts </a:t>
            </a:r>
            <a:r>
              <a:rPr lang="en-US" dirty="0"/>
              <a:t>the year values from 0-18 to 2000-2018.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01" y="2451653"/>
            <a:ext cx="4389995" cy="11595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83" y="2077495"/>
            <a:ext cx="2758932" cy="250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83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093" y="283335"/>
            <a:ext cx="8516855" cy="4190763"/>
          </a:xfrm>
        </p:spPr>
        <p:txBody>
          <a:bodyPr/>
          <a:lstStyle/>
          <a:p>
            <a:pPr marL="101600" indent="0" algn="ctr">
              <a:buNone/>
            </a:pPr>
            <a:endParaRPr lang="en-US" sz="4000" dirty="0" smtClean="0"/>
          </a:p>
          <a:p>
            <a:pPr marL="101600" indent="0" algn="ctr">
              <a:buNone/>
            </a:pPr>
            <a:r>
              <a:rPr lang="en-US" sz="2400" dirty="0" smtClean="0"/>
              <a:t>Link to GEE Script </a:t>
            </a:r>
          </a:p>
          <a:p>
            <a:pPr marL="101600" indent="0" algn="ctr">
              <a:buNone/>
            </a:pP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code.earthengine.google.com/19f59c93151905394be7a99e6adbf96b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54020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07" y="170059"/>
            <a:ext cx="7741630" cy="619685"/>
          </a:xfrm>
        </p:spPr>
        <p:txBody>
          <a:bodyPr/>
          <a:lstStyle/>
          <a:p>
            <a:r>
              <a:rPr lang="en-US" sz="3200" dirty="0" smtClean="0">
                <a:latin typeface="Open Sans"/>
                <a:ea typeface="Open Sans"/>
                <a:cs typeface="Open Sans"/>
              </a:rPr>
              <a:t>Hands–on </a:t>
            </a:r>
            <a:r>
              <a:rPr lang="en-US" sz="3200" dirty="0">
                <a:latin typeface="Open Sans"/>
                <a:ea typeface="Open Sans"/>
                <a:cs typeface="Open Sans"/>
              </a:rPr>
              <a:t>Exercises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816" y="1036750"/>
            <a:ext cx="7984478" cy="3327878"/>
          </a:xfrm>
        </p:spPr>
        <p:txBody>
          <a:bodyPr/>
          <a:lstStyle/>
          <a:p>
            <a:r>
              <a:rPr lang="en-US" dirty="0" smtClean="0"/>
              <a:t>Add and visualize the </a:t>
            </a:r>
            <a:r>
              <a:rPr lang="en-US" dirty="0" err="1" smtClean="0"/>
              <a:t>treecover</a:t>
            </a:r>
            <a:r>
              <a:rPr lang="en-US" dirty="0" smtClean="0"/>
              <a:t>, forest loss and forest gain bands in the Western North Region of Ghana for 2020.</a:t>
            </a:r>
          </a:p>
          <a:p>
            <a:r>
              <a:rPr lang="en-US" dirty="0" smtClean="0"/>
              <a:t>Apply a canopy cover of 70% on the Region of Interest.</a:t>
            </a:r>
          </a:p>
          <a:p>
            <a:r>
              <a:rPr lang="en-US" dirty="0" smtClean="0"/>
              <a:t>Compute the yearly forest loss area for Bia West.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81268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4" name="Google Shape;1854;p183" descr="EE-logo_512dp.png"/>
          <p:cNvPicPr preferRelativeResize="0"/>
          <p:nvPr/>
        </p:nvPicPr>
        <p:blipFill rotWithShape="1">
          <a:blip r:embed="rId3">
            <a:alphaModFix/>
          </a:blip>
          <a:srcRect b="7484"/>
          <a:stretch/>
        </p:blipFill>
        <p:spPr>
          <a:xfrm>
            <a:off x="6687232" y="351334"/>
            <a:ext cx="2219300" cy="20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479707"/>
            <a:ext cx="9143999" cy="649200"/>
          </a:xfrm>
        </p:spPr>
        <p:txBody>
          <a:bodyPr/>
          <a:lstStyle/>
          <a:p>
            <a:pPr algn="ctr">
              <a:buClr>
                <a:schemeClr val="dk1"/>
              </a:buClr>
              <a:buSzPts val="2400"/>
            </a:pPr>
            <a:r>
              <a:rPr lang="en-US" sz="4050" b="1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Thank You</a:t>
            </a:r>
          </a:p>
        </p:txBody>
      </p:sp>
      <p:pic>
        <p:nvPicPr>
          <p:cNvPr id="5" name="Picture 2" descr="File:SNV Development Organisation logo.sv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27" y="4587516"/>
            <a:ext cx="1030475" cy="52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www.oldwebsite.fcghana.org/assets/image/fc_logo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862" y="4502506"/>
            <a:ext cx="1057275" cy="6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8661" y="4502506"/>
            <a:ext cx="1132583" cy="6129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06697" y="4676853"/>
            <a:ext cx="1404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Accra, Ghana</a:t>
            </a:r>
          </a:p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September, 2021 </a:t>
            </a:r>
            <a:endParaRPr lang="en-US" sz="12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0672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6" y="156529"/>
            <a:ext cx="7741630" cy="619685"/>
          </a:xfrm>
        </p:spPr>
        <p:txBody>
          <a:bodyPr/>
          <a:lstStyle/>
          <a:p>
            <a:r>
              <a:rPr lang="en-US" sz="3200" dirty="0">
                <a:latin typeface="Open Sans"/>
                <a:ea typeface="Open Sans"/>
                <a:cs typeface="Open Sans"/>
              </a:rPr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256" y="776214"/>
            <a:ext cx="8441014" cy="3615482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Global Forest Change is the results </a:t>
            </a:r>
            <a:r>
              <a:rPr lang="en-US" dirty="0"/>
              <a:t>from time-series analysis of Landsat images in characterizing global forest extent and change from 2000 through </a:t>
            </a:r>
            <a:r>
              <a:rPr lang="en-US" dirty="0" smtClean="0"/>
              <a:t>2020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dirty="0">
                <a:hlinkClick r:id="rId2"/>
              </a:rPr>
              <a:t>Hansen et al. (2013)</a:t>
            </a:r>
            <a:r>
              <a:rPr lang="en-US" dirty="0"/>
              <a:t> </a:t>
            </a:r>
            <a:r>
              <a:rPr lang="en-US" dirty="0">
                <a:hlinkClick r:id="rId3"/>
              </a:rPr>
              <a:t>Global Forest Change dataset</a:t>
            </a:r>
            <a:r>
              <a:rPr lang="en-US" dirty="0"/>
              <a:t> in Earth Engine represents forest change, at 30 meters resolution, globally, between 2000 and </a:t>
            </a:r>
            <a:r>
              <a:rPr lang="en-US" dirty="0" smtClean="0"/>
              <a:t>2020</a:t>
            </a:r>
          </a:p>
          <a:p>
            <a:r>
              <a:rPr lang="en-US" dirty="0" smtClean="0"/>
              <a:t>In this section, we will explore the Hansen Global Forest Change dataset in Google </a:t>
            </a:r>
            <a:r>
              <a:rPr lang="en-US" dirty="0"/>
              <a:t>E</a:t>
            </a:r>
            <a:r>
              <a:rPr lang="en-US" dirty="0" smtClean="0"/>
              <a:t>arth Engine for forest cover and loss estimation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72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6" y="156529"/>
            <a:ext cx="8788744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Importing image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and </a:t>
            </a:r>
            <a:r>
              <a:rPr lang="en-GB" sz="3200" dirty="0" smtClean="0">
                <a:latin typeface="Open Sans"/>
                <a:ea typeface="Open Sans"/>
                <a:cs typeface="Open Sans"/>
              </a:rPr>
              <a:t>features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256" y="837126"/>
            <a:ext cx="8441014" cy="3554569"/>
          </a:xfrm>
        </p:spPr>
        <p:txBody>
          <a:bodyPr/>
          <a:lstStyle/>
          <a:p>
            <a:r>
              <a:rPr lang="en-US" dirty="0" smtClean="0"/>
              <a:t>Import the Hansen Global Forest Change version, yearly based, and other features ( i.e. Ghana Regional Boundary and the SCAFS Project area of interest)</a:t>
            </a:r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94" y="2202721"/>
            <a:ext cx="7750212" cy="13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72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1" y="78565"/>
            <a:ext cx="8430370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Adding and Visualizing GFC </a:t>
            </a:r>
            <a:r>
              <a:rPr lang="en-GB" sz="3200" dirty="0" smtClean="0">
                <a:latin typeface="Open Sans"/>
                <a:ea typeface="Open Sans"/>
                <a:cs typeface="Open Sans"/>
              </a:rPr>
              <a:t>Products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16" y="837126"/>
            <a:ext cx="6307007" cy="355456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 smtClean="0"/>
              <a:t>Import and visualize global forest change 2018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image looks </a:t>
            </a:r>
            <a:r>
              <a:rPr lang="en-US" dirty="0"/>
              <a:t>red </a:t>
            </a:r>
            <a:r>
              <a:rPr lang="en-US" dirty="0" smtClean="0"/>
              <a:t>because: </a:t>
            </a:r>
            <a:endParaRPr lang="en-US" dirty="0"/>
          </a:p>
          <a:p>
            <a:pPr lvl="1"/>
            <a:r>
              <a:rPr lang="en-US" dirty="0" smtClean="0"/>
              <a:t>The first 3 bands (i.e. treecover2000</a:t>
            </a:r>
            <a:r>
              <a:rPr lang="en-US" dirty="0"/>
              <a:t>, </a:t>
            </a:r>
            <a:r>
              <a:rPr lang="en-US" dirty="0" smtClean="0"/>
              <a:t>forest loss</a:t>
            </a:r>
            <a:r>
              <a:rPr lang="en-US" dirty="0"/>
              <a:t>, and </a:t>
            </a:r>
            <a:r>
              <a:rPr lang="en-US" dirty="0" smtClean="0"/>
              <a:t>forest gain) are displayed as </a:t>
            </a:r>
            <a:r>
              <a:rPr lang="en-US" dirty="0"/>
              <a:t>red, green, and blue, </a:t>
            </a:r>
            <a:r>
              <a:rPr lang="en-US" dirty="0" smtClean="0"/>
              <a:t>respectively</a:t>
            </a:r>
          </a:p>
          <a:p>
            <a:pPr lvl="1"/>
            <a:r>
              <a:rPr lang="en-US" dirty="0" smtClean="0"/>
              <a:t>Stretched </a:t>
            </a:r>
            <a:r>
              <a:rPr lang="en-US" dirty="0"/>
              <a:t>according to the data type of each </a:t>
            </a:r>
            <a:r>
              <a:rPr lang="en-US" dirty="0" smtClean="0"/>
              <a:t>band.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09" y="1296945"/>
            <a:ext cx="5511070" cy="908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416" y="1393718"/>
            <a:ext cx="2768958" cy="223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06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8269357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Visualizing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GFC </a:t>
            </a:r>
            <a:r>
              <a:rPr lang="en-GB" sz="3200" dirty="0" smtClean="0">
                <a:latin typeface="Open Sans"/>
                <a:ea typeface="Open Sans"/>
                <a:cs typeface="Open Sans"/>
              </a:rPr>
              <a:t>Products in Greyscale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837126"/>
            <a:ext cx="8796271" cy="3768004"/>
          </a:xfrm>
        </p:spPr>
        <p:txBody>
          <a:bodyPr/>
          <a:lstStyle/>
          <a:p>
            <a:r>
              <a:rPr lang="en-US" dirty="0" smtClean="0"/>
              <a:t>Display the forest </a:t>
            </a:r>
            <a:r>
              <a:rPr lang="en-US" dirty="0"/>
              <a:t>cover </a:t>
            </a:r>
            <a:r>
              <a:rPr lang="en-US" dirty="0" smtClean="0"/>
              <a:t>in </a:t>
            </a:r>
            <a:r>
              <a:rPr lang="en-US" dirty="0"/>
              <a:t>2000 as a grayscale </a:t>
            </a:r>
            <a:r>
              <a:rPr lang="en-US" dirty="0" smtClean="0"/>
              <a:t>image</a:t>
            </a:r>
            <a:r>
              <a:rPr lang="en-US" dirty="0"/>
              <a:t>, using the treecover2000 band, specified in the second argument to </a:t>
            </a:r>
            <a:r>
              <a:rPr lang="en-US" dirty="0" smtClean="0"/>
              <a:t>the </a:t>
            </a:r>
            <a:r>
              <a:rPr lang="en-US" dirty="0" err="1" smtClean="0"/>
              <a:t>Map.addLayer</a:t>
            </a:r>
            <a:r>
              <a:rPr lang="en-US" dirty="0" smtClean="0"/>
              <a:t>() method: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75" y="1684802"/>
            <a:ext cx="7816929" cy="4998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287" y="2184626"/>
            <a:ext cx="5155731" cy="235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35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12659"/>
            <a:ext cx="8627166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Visualizing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GFC </a:t>
            </a:r>
            <a:r>
              <a:rPr lang="en-GB" sz="3200" dirty="0" smtClean="0">
                <a:latin typeface="Open Sans"/>
                <a:ea typeface="Open Sans"/>
                <a:cs typeface="Open Sans"/>
              </a:rPr>
              <a:t>Products in other colours 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837126"/>
            <a:ext cx="8796271" cy="3554569"/>
          </a:xfrm>
        </p:spPr>
        <p:txBody>
          <a:bodyPr/>
          <a:lstStyle/>
          <a:p>
            <a:r>
              <a:rPr lang="en-US" dirty="0" smtClean="0"/>
              <a:t>Display forest </a:t>
            </a:r>
            <a:r>
              <a:rPr lang="en-US" dirty="0"/>
              <a:t>cover </a:t>
            </a:r>
            <a:r>
              <a:rPr lang="en-US" dirty="0" smtClean="0"/>
              <a:t>in </a:t>
            </a:r>
            <a:r>
              <a:rPr lang="en-US" dirty="0"/>
              <a:t>2000 </a:t>
            </a:r>
            <a:r>
              <a:rPr lang="en-US" dirty="0" smtClean="0"/>
              <a:t>with a range of colors specified in the visualization parameters, </a:t>
            </a:r>
            <a:r>
              <a:rPr lang="en-US" dirty="0"/>
              <a:t>using the treecover2000 </a:t>
            </a:r>
            <a:r>
              <a:rPr lang="en-US" dirty="0" smtClean="0"/>
              <a:t>band.</a:t>
            </a:r>
          </a:p>
          <a:p>
            <a:r>
              <a:rPr lang="en-US" dirty="0" smtClean="0"/>
              <a:t>Clip to an area of interest in Ghana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72" y="2176528"/>
            <a:ext cx="4255106" cy="20863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84" y="1828603"/>
            <a:ext cx="3734873" cy="243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2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5013"/>
            <a:ext cx="9120048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Visualizing as False Colour Composite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888" y="724698"/>
            <a:ext cx="8958160" cy="1620937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Display the forest </a:t>
            </a:r>
            <a:r>
              <a:rPr lang="en-US" dirty="0"/>
              <a:t>cover </a:t>
            </a:r>
            <a:r>
              <a:rPr lang="en-US" dirty="0" smtClean="0"/>
              <a:t>in </a:t>
            </a:r>
            <a:r>
              <a:rPr lang="en-US" dirty="0"/>
              <a:t>2018 as </a:t>
            </a:r>
            <a:r>
              <a:rPr lang="en-US" dirty="0" smtClean="0"/>
              <a:t>FCC </a:t>
            </a:r>
            <a:r>
              <a:rPr lang="en-US" dirty="0"/>
              <a:t>composite image</a:t>
            </a:r>
            <a:r>
              <a:rPr lang="en-US" dirty="0" smtClean="0"/>
              <a:t>, using </a:t>
            </a:r>
            <a:r>
              <a:rPr lang="en-US" dirty="0"/>
              <a:t>bands 5</a:t>
            </a:r>
            <a:r>
              <a:rPr lang="en-US" dirty="0" smtClean="0"/>
              <a:t>, 4 </a:t>
            </a:r>
            <a:r>
              <a:rPr lang="en-US" dirty="0"/>
              <a:t>and 3</a:t>
            </a:r>
            <a:r>
              <a:rPr lang="en-US" dirty="0" smtClean="0"/>
              <a:t>.</a:t>
            </a:r>
          </a:p>
          <a:p>
            <a:r>
              <a:rPr lang="en-US" dirty="0"/>
              <a:t>Clip to </a:t>
            </a:r>
            <a:r>
              <a:rPr lang="en-US" dirty="0" smtClean="0"/>
              <a:t>an area of interest in Ghana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1" y="1912091"/>
            <a:ext cx="7887383" cy="520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424" y="2432149"/>
            <a:ext cx="4474602" cy="214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307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256" y="156529"/>
            <a:ext cx="7741630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Visualizing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GFC Products</a:t>
            </a:r>
            <a:endParaRPr lang="en-US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936517"/>
            <a:ext cx="8796271" cy="3637725"/>
          </a:xfrm>
        </p:spPr>
        <p:txBody>
          <a:bodyPr/>
          <a:lstStyle/>
          <a:p>
            <a:r>
              <a:rPr lang="en-US" dirty="0" smtClean="0"/>
              <a:t>Visualizing the forest </a:t>
            </a:r>
            <a:r>
              <a:rPr lang="en-US" dirty="0"/>
              <a:t>extent in 2000 as </a:t>
            </a:r>
            <a:r>
              <a:rPr lang="en-US" b="1" dirty="0" smtClean="0">
                <a:solidFill>
                  <a:srgbClr val="00FF00"/>
                </a:solidFill>
              </a:rPr>
              <a:t>Green</a:t>
            </a:r>
            <a:r>
              <a:rPr lang="en-US" dirty="0"/>
              <a:t>, forest loss as </a:t>
            </a:r>
            <a:r>
              <a:rPr lang="en-US" b="1" dirty="0" smtClean="0">
                <a:solidFill>
                  <a:srgbClr val="FF0000"/>
                </a:solidFill>
              </a:rPr>
              <a:t>Red</a:t>
            </a:r>
            <a:r>
              <a:rPr lang="en-US" dirty="0"/>
              <a:t>, and forest gain as </a:t>
            </a:r>
            <a:r>
              <a:rPr lang="en-US" b="1" dirty="0" smtClean="0">
                <a:solidFill>
                  <a:srgbClr val="0000FF"/>
                </a:solidFill>
              </a:rPr>
              <a:t>Blue </a:t>
            </a:r>
            <a:endParaRPr lang="en-US" dirty="0"/>
          </a:p>
          <a:p>
            <a:r>
              <a:rPr lang="en-US" dirty="0" smtClean="0"/>
              <a:t>To enhance the image further, apply histogram stretching by setting the max and min values.</a:t>
            </a:r>
            <a:endParaRPr lang="en-US" dirty="0"/>
          </a:p>
          <a:p>
            <a:r>
              <a:rPr lang="en-US" dirty="0" smtClean="0"/>
              <a:t>The result is an image, where, forest is green, forest loss is red/orange and forest gain appears blue; magenta for areas where there is both forest gain and loss.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707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83" y="837126"/>
            <a:ext cx="8796271" cy="3637725"/>
          </a:xfrm>
        </p:spPr>
        <p:txBody>
          <a:bodyPr/>
          <a:lstStyle/>
          <a:p>
            <a:pPr marL="10160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160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10160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76" y="2829340"/>
            <a:ext cx="5110553" cy="9617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2" y="832481"/>
            <a:ext cx="4983027" cy="7331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021" y="545429"/>
            <a:ext cx="3125622" cy="1920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021" y="2602025"/>
            <a:ext cx="3125623" cy="187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33989"/>
      </p:ext>
    </p:extLst>
  </p:cSld>
  <p:clrMapOvr>
    <a:masterClrMapping/>
  </p:clrMapOvr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415665"/>
      </a:dk1>
      <a:lt1>
        <a:srgbClr val="FFFFFF"/>
      </a:lt1>
      <a:dk2>
        <a:srgbClr val="0DB7C4"/>
      </a:dk2>
      <a:lt2>
        <a:srgbClr val="F6F6F6"/>
      </a:lt2>
      <a:accent1>
        <a:srgbClr val="0A95B0"/>
      </a:accent1>
      <a:accent2>
        <a:srgbClr val="A7E5E9"/>
      </a:accent2>
      <a:accent3>
        <a:srgbClr val="A9D039"/>
      </a:accent3>
      <a:accent4>
        <a:srgbClr val="FFBC00"/>
      </a:accent4>
      <a:accent5>
        <a:srgbClr val="F24745"/>
      </a:accent5>
      <a:accent6>
        <a:srgbClr val="B3B3B3"/>
      </a:accent6>
      <a:hlink>
        <a:srgbClr val="0DB7C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689</Words>
  <Application>Microsoft Office PowerPoint</Application>
  <PresentationFormat>On-screen Show (16:9)</PresentationFormat>
  <Paragraphs>123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Dosis</vt:lpstr>
      <vt:lpstr>Arial</vt:lpstr>
      <vt:lpstr>Trebuchet MS</vt:lpstr>
      <vt:lpstr>Calibri</vt:lpstr>
      <vt:lpstr>Source Sans Pro</vt:lpstr>
      <vt:lpstr>Open Sans</vt:lpstr>
      <vt:lpstr>Cerimon template</vt:lpstr>
      <vt:lpstr>         HANSEN GLOBAL       EXPLORING THE GLOBAL FOREST DATA IN Google Earth Engine    Mary Amponsah mamponsah@ug.edu.gh Center for Remote Sensing and Geographic Information Services CERSGIS</vt:lpstr>
      <vt:lpstr>OVERVIEW</vt:lpstr>
      <vt:lpstr>Importing image and features</vt:lpstr>
      <vt:lpstr>Adding and Visualizing GFC Products</vt:lpstr>
      <vt:lpstr>Visualizing GFC Products in Greyscale</vt:lpstr>
      <vt:lpstr>Visualizing GFC Products in other colours </vt:lpstr>
      <vt:lpstr>Visualizing as False Colour Composite</vt:lpstr>
      <vt:lpstr>Visualizing GFC Products</vt:lpstr>
      <vt:lpstr>PowerPoint Presentation</vt:lpstr>
      <vt:lpstr>MASKING</vt:lpstr>
      <vt:lpstr>MASKING AND VISUALIZING GFC BANDS</vt:lpstr>
      <vt:lpstr>Canopy Percentage Cover</vt:lpstr>
      <vt:lpstr>Calculating Yearly Forest Area Loss</vt:lpstr>
      <vt:lpstr>Calculating Yearly Forest Area Loss</vt:lpstr>
      <vt:lpstr>Convert Year Values from 0-18 to 2000-2018</vt:lpstr>
      <vt:lpstr>PowerPoint Presentation</vt:lpstr>
      <vt:lpstr>Hands–on Exercises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CERSGIS-RS2</dc:creator>
  <cp:lastModifiedBy>user</cp:lastModifiedBy>
  <cp:revision>51</cp:revision>
  <dcterms:modified xsi:type="dcterms:W3CDTF">2021-09-24T23:39:07Z</dcterms:modified>
</cp:coreProperties>
</file>